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092" y="84"/>
      </p:cViewPr>
      <p:guideLst>
        <p:guide orient="horz" pos="2160"/>
        <p:guide pos="2880"/>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2016/4/13</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2016/4/13</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2016/4/13</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5.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7.png"/><Relationship Id="rId5" Type="http://schemas.openxmlformats.org/officeDocument/2006/relationships/image" Target="../media/image180.png"/><Relationship Id="rId10" Type="http://schemas.openxmlformats.org/officeDocument/2006/relationships/image" Target="../media/image46.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p:sp>
        <p:nvSpPr>
          <p:cNvPr id="6" name="矩形 5"/>
          <p:cNvSpPr/>
          <p:nvPr/>
        </p:nvSpPr>
        <p:spPr>
          <a:xfrm>
            <a:off x="665934" y="3104504"/>
            <a:ext cx="8429678" cy="3139321"/>
          </a:xfrm>
          <a:prstGeom prst="rect">
            <a:avLst/>
          </a:prstGeom>
        </p:spPr>
        <p:txBody>
          <a:bodyPr wrap="square">
            <a:spAutoFit/>
          </a:bodyPr>
          <a:lstStyle/>
          <a:p>
            <a:r>
              <a:rPr lang="zh-CN" altLang="en-US" dirty="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l-GR" altLang="zh-CN" dirty="0"/>
              <a:t/>
            </a:r>
            <a:br>
              <a:rPr lang="el-GR" altLang="zh-CN" dirty="0"/>
            </a:br>
            <a:r>
              <a:rPr lang="en-US" altLang="zh-CN" dirty="0"/>
              <a:t>P(p) = C(p) × D(p)</a:t>
            </a:r>
          </a:p>
          <a:p>
            <a:endParaRPr lang="en-US" altLang="zh-CN" dirty="0"/>
          </a:p>
          <a:p>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0129" y="5203342"/>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m:t>
                        </m:r>
                        <m:r>
                          <a:rPr lang="en-US" altLang="zh-CN" i="1">
                            <a:latin typeface="Cambria Math" panose="02040503050406030204" pitchFamily="18" charset="0"/>
                          </a:rPr>
                          <m:t>𝑟𝑔</m:t>
                        </m:r>
                        <m:r>
                          <a:rPr lang="en-US" altLang="zh-CN" b="0" i="1" smtClean="0">
                            <a:latin typeface="Cambria Math" panose="02040503050406030204" pitchFamily="18" charset="0"/>
                          </a:rPr>
                          <m:t> </m:t>
                        </m:r>
                        <m:r>
                          <a:rPr lang="en-US" altLang="zh-CN" i="1">
                            <a:latin typeface="Cambria Math" panose="02040503050406030204" pitchFamily="18" charset="0"/>
                          </a:rPr>
                          <m:t>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0129" y="5203342"/>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93130" y="5847896"/>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793130" y="5847896"/>
                <a:ext cx="6553968" cy="917302"/>
              </a:xfrm>
              <a:prstGeom prst="rect">
                <a:avLst/>
              </a:prstGeom>
              <a:blipFill rotWithShape="0">
                <a:blip r:embed="rId11"/>
                <a:stretch>
                  <a:fillRect l="-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a:t>
            </a:r>
            <a:r>
              <a:rPr lang="zh-CN" altLang="en-US" dirty="0" smtClean="0">
                <a:solidFill>
                  <a:srgbClr val="000000"/>
                </a:solidFill>
                <a:latin typeface="SimSun" panose="02010600030101010101" pitchFamily="2" charset="-122"/>
                <a:ea typeface="SimSun" panose="02010600030101010101" pitchFamily="2" charset="-122"/>
              </a:rPr>
              <a:t>*</a:t>
            </a:r>
            <a:r>
              <a:rPr lang="en-US" altLang="zh-CN" dirty="0" smtClean="0">
                <a:solidFill>
                  <a:srgbClr val="000000"/>
                </a:solidFill>
                <a:latin typeface="SimSun" panose="02010600030101010101" pitchFamily="2" charset="-122"/>
                <a:ea typeface="SimSun" panose="02010600030101010101" pitchFamily="2" charset="-122"/>
              </a:rPr>
              <a:t>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seventh 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a:t>
            </a:r>
            <a:r>
              <a:rPr lang="en-US" altLang="zh-CN" dirty="0" smtClean="0"/>
              <a:t>]</a:t>
            </a:r>
            <a:r>
              <a:rPr lang="zh-CN" altLang="en-US"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a:t>计</a:t>
            </a:r>
          </a:p>
          <a:p>
            <a:r>
              <a:rPr lang="zh-CN" altLang="en-US" dirty="0"/>
              <a:t>算机辅助设计与图形学学报</a:t>
            </a:r>
            <a:r>
              <a:rPr lang="en-US" altLang="zh-CN" dirty="0"/>
              <a:t>, 2016, 28(4): 572-578 (EI </a:t>
            </a:r>
            <a:r>
              <a:rPr lang="zh-CN" altLang="en-US" dirty="0"/>
              <a:t>源刊</a:t>
            </a:r>
            <a:r>
              <a:rPr lang="en-US" altLang="zh-CN" dirty="0" smtClean="0"/>
              <a:t>)</a:t>
            </a:r>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dirty="0" smtClean="0"/>
              <a:t>已录用</a:t>
            </a:r>
            <a:r>
              <a:rPr lang="en-US" altLang="zh-CN" dirty="0" smtClean="0"/>
              <a:t>, </a:t>
            </a:r>
            <a:r>
              <a:rPr lang="en-US" altLang="zh-CN" b="1" dirty="0"/>
              <a:t>EI </a:t>
            </a:r>
            <a:r>
              <a:rPr lang="zh-CN" altLang="en-US" dirty="0"/>
              <a:t>源刊</a:t>
            </a:r>
            <a:r>
              <a:rPr lang="en-US" altLang="zh-CN" dirty="0"/>
              <a:t>) </a:t>
            </a:r>
            <a:endParaRPr lang="en-US" altLang="zh-CN" dirty="0" smtClean="0"/>
          </a:p>
          <a:p>
            <a:r>
              <a:rPr lang="en-US" altLang="zh-CN" dirty="0" smtClean="0"/>
              <a:t>[</a:t>
            </a:r>
            <a:r>
              <a:rPr lang="en-US" altLang="zh-CN" dirty="0"/>
              <a:t>5] </a:t>
            </a:r>
            <a:r>
              <a:rPr lang="en-US" altLang="zh-CN" dirty="0" err="1"/>
              <a:t>Kaihuai</a:t>
            </a:r>
            <a:r>
              <a:rPr lang="en-US" altLang="zh-CN" dirty="0"/>
              <a:t> 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br>
              <a:rPr lang="en-US" altLang="zh-CN" dirty="0"/>
            </a:br>
            <a:endParaRPr lang="zh-CN" altLang="en-US" dirty="0"/>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258532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smtClean="0"/>
              <a:t>.</a:t>
            </a:r>
            <a:r>
              <a:rPr lang="zh-CN" altLang="en-US" dirty="0" smtClean="0"/>
              <a:t>国家</a:t>
            </a:r>
            <a:r>
              <a:rPr lang="zh-CN" altLang="en-US" dirty="0"/>
              <a:t>发明专利申请号</a:t>
            </a:r>
            <a:r>
              <a:rPr lang="en-US" altLang="zh-CN" dirty="0"/>
              <a:t>:201210046151.1, 2012.2.24. (</a:t>
            </a:r>
            <a:r>
              <a:rPr lang="zh-CN" altLang="en-US" dirty="0"/>
              <a:t>已授权</a:t>
            </a:r>
            <a:r>
              <a:rPr lang="en-US" altLang="zh-CN" dirty="0" smtClean="0"/>
              <a:t>)</a:t>
            </a:r>
            <a:r>
              <a:rPr lang="en-US" altLang="zh-CN" b="1" dirty="0"/>
              <a:t> </a:t>
            </a:r>
            <a:endParaRPr lang="en-US" altLang="zh-CN" b="1" dirty="0" smtClean="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Major Revision, (SCI</a:t>
            </a:r>
            <a:r>
              <a:rPr lang="zh-CN" altLang="en-US" dirty="0"/>
              <a:t>源刊</a:t>
            </a:r>
            <a:r>
              <a:rPr lang="en-US" altLang="zh-CN" dirty="0" smtClean="0"/>
              <a:t>)</a:t>
            </a:r>
            <a:r>
              <a:rPr lang="en-US" altLang="zh-CN" dirty="0"/>
              <a:t/>
            </a:r>
            <a:br>
              <a:rPr lang="en-US" altLang="zh-CN" dirty="0"/>
            </a:b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2016/4/13</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TotalTime>
  <Pages>0</Pages>
  <Words>2807</Words>
  <Characters>0</Characters>
  <Application>Microsoft Office PowerPoint</Application>
  <DocSecurity>0</DocSecurity>
  <PresentationFormat>全屏显示(4:3)</PresentationFormat>
  <Lines>0</Lines>
  <Paragraphs>545</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宋体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82</cp:revision>
  <dcterms:created xsi:type="dcterms:W3CDTF">2014-08-08T13:32:00Z</dcterms:created>
  <dcterms:modified xsi:type="dcterms:W3CDTF">2016-04-13T03:54:15Z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